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1" r:id="rId1"/>
  </p:sldMasterIdLst>
  <p:sldIdLst>
    <p:sldId id="260" r:id="rId2"/>
    <p:sldId id="261" r:id="rId3"/>
  </p:sldIdLst>
  <p:sldSz cx="18288000" cy="10287000"/>
  <p:notesSz cx="6858000" cy="9144000"/>
  <p:embeddedFontLst>
    <p:embeddedFont>
      <p:font typeface="Fuchs" pitchFamily="2" charset="0"/>
      <p:regular r:id="rId4"/>
      <p:bold r:id="rId5"/>
      <p:italic r:id="rId6"/>
      <p:boldItalic r:id="rId7"/>
    </p:embeddedFont>
    <p:embeddedFont>
      <p:font typeface="Fuchs Black" pitchFamily="2" charset="0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82" autoAdjust="0"/>
    <p:restoredTop sz="94622" autoAdjust="0"/>
  </p:normalViewPr>
  <p:slideViewPr>
    <p:cSldViewPr>
      <p:cViewPr varScale="1">
        <p:scale>
          <a:sx n="27" d="100"/>
          <a:sy n="27" d="100"/>
        </p:scale>
        <p:origin x="398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heme" Target="theme/theme1.xml"/><Relationship Id="rId5" Type="http://schemas.openxmlformats.org/officeDocument/2006/relationships/font" Target="fonts/font2.fntdata"/><Relationship Id="rId10" Type="http://schemas.openxmlformats.org/officeDocument/2006/relationships/viewProps" Target="viewProps.xml"/><Relationship Id="rId4" Type="http://schemas.openxmlformats.org/officeDocument/2006/relationships/font" Target="fonts/font1.fntdata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96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669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9803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199F6D-358C-E288-2588-812F0E5E8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AC669FD-304E-ABB4-9108-6F677CD78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E9E2376-E8E9-CB1F-CB1B-819F46176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98E3BC5-B166-EC1A-782A-04AE16470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450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912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732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66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598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991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233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699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739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715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hyperlink" Target="https://www.schwaebisch-hall.de/wohnsinn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4612968" cy="10287000"/>
          </a:xfrm>
          <a:prstGeom prst="rect">
            <a:avLst/>
          </a:prstGeom>
          <a:solidFill>
            <a:srgbClr val="FFF02D"/>
          </a:solidFill>
        </p:spPr>
        <p:txBody>
          <a:bodyPr/>
          <a:lstStyle/>
          <a:p>
            <a:endParaRPr lang="de-DE" dirty="0"/>
          </a:p>
        </p:txBody>
      </p:sp>
      <p:sp>
        <p:nvSpPr>
          <p:cNvPr id="3" name="TextBox 3"/>
          <p:cNvSpPr txBox="1"/>
          <p:nvPr/>
        </p:nvSpPr>
        <p:spPr>
          <a:xfrm>
            <a:off x="5499791" y="1181100"/>
            <a:ext cx="11389490" cy="4062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de-DE" sz="2400" b="1" dirty="0">
                <a:solidFill>
                  <a:srgbClr val="000000"/>
                </a:solidFill>
                <a:latin typeface="Fuchs" pitchFamily="2" charset="0"/>
              </a:rPr>
              <a:t>Incentive:</a:t>
            </a:r>
          </a:p>
          <a:p>
            <a:pPr>
              <a:spcBef>
                <a:spcPct val="0"/>
              </a:spcBef>
            </a:pPr>
            <a:r>
              <a:rPr lang="de-DE" sz="2400" dirty="0">
                <a:solidFill>
                  <a:srgbClr val="000000"/>
                </a:solidFill>
                <a:latin typeface="Fuchs" pitchFamily="2" charset="0"/>
              </a:rPr>
              <a:t>Alle 15-27 Jährigen, die im Zeitraum September – November 2026 einen Erstvertrag (Neukunde) abschließen, erhalten den Zugang zu einer Prämienplattform, auf der sie sich tolle Sachgeschenke und Gutscheine im Wert von 50 Euro aussuchen können. Z.B. JBL-</a:t>
            </a:r>
            <a:r>
              <a:rPr lang="de-DE" sz="2400" dirty="0" err="1">
                <a:solidFill>
                  <a:srgbClr val="000000"/>
                </a:solidFill>
                <a:latin typeface="Fuchs" pitchFamily="2" charset="0"/>
              </a:rPr>
              <a:t>Bocx</a:t>
            </a:r>
            <a:r>
              <a:rPr lang="de-DE" sz="2400" dirty="0">
                <a:solidFill>
                  <a:srgbClr val="000000"/>
                </a:solidFill>
                <a:latin typeface="Fuchs" pitchFamily="2" charset="0"/>
              </a:rPr>
              <a:t>, JBL Bluetooth-Kopfhörer, GEFU Espresso-Set, </a:t>
            </a:r>
            <a:r>
              <a:rPr lang="de-DE" sz="2400" dirty="0" err="1">
                <a:solidFill>
                  <a:srgbClr val="000000"/>
                </a:solidFill>
                <a:latin typeface="Fuchs" pitchFamily="2" charset="0"/>
              </a:rPr>
              <a:t>kwb</a:t>
            </a:r>
            <a:r>
              <a:rPr lang="de-DE" sz="2400" dirty="0">
                <a:solidFill>
                  <a:srgbClr val="000000"/>
                </a:solidFill>
                <a:latin typeface="Fuchs" pitchFamily="2" charset="0"/>
              </a:rPr>
              <a:t> Werkzeugkoffer oder Gutscheine.</a:t>
            </a:r>
          </a:p>
          <a:p>
            <a:pPr>
              <a:spcBef>
                <a:spcPct val="0"/>
              </a:spcBef>
            </a:pPr>
            <a:endParaRPr lang="de-DE" sz="2400" dirty="0">
              <a:solidFill>
                <a:srgbClr val="000000"/>
              </a:solidFill>
              <a:latin typeface="Fuchs" pitchFamily="2" charset="0"/>
            </a:endParaRPr>
          </a:p>
          <a:p>
            <a:pPr>
              <a:spcBef>
                <a:spcPct val="0"/>
              </a:spcBef>
            </a:pPr>
            <a:r>
              <a:rPr lang="de-DE" sz="2400" dirty="0">
                <a:solidFill>
                  <a:srgbClr val="000000"/>
                </a:solidFill>
                <a:latin typeface="Fuchs" pitchFamily="2" charset="0"/>
              </a:rPr>
              <a:t>Die Verwendung der Videos und Drehbücher erfolgt B2B-seitig:</a:t>
            </a:r>
          </a:p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rgbClr val="000000"/>
                </a:solidFill>
                <a:latin typeface="Fuchs" pitchFamily="2" charset="0"/>
              </a:rPr>
              <a:t>Einsatz aus </a:t>
            </a:r>
            <a:r>
              <a:rPr lang="de-DE" sz="2400" dirty="0" err="1">
                <a:solidFill>
                  <a:srgbClr val="000000"/>
                </a:solidFill>
                <a:latin typeface="Fuchs" pitchFamily="2" charset="0"/>
              </a:rPr>
              <a:t>Social</a:t>
            </a:r>
            <a:r>
              <a:rPr lang="de-DE" sz="2400" dirty="0">
                <a:solidFill>
                  <a:srgbClr val="000000"/>
                </a:solidFill>
                <a:latin typeface="Fuchs" pitchFamily="2" charset="0"/>
              </a:rPr>
              <a:t>-Kanälen der Band oder ADM</a:t>
            </a:r>
          </a:p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rgbClr val="000000"/>
                </a:solidFill>
                <a:latin typeface="Fuchs" pitchFamily="2" charset="0"/>
              </a:rPr>
              <a:t>Einbindung auf der Bank-Website</a:t>
            </a:r>
          </a:p>
          <a:p>
            <a:pPr>
              <a:spcBef>
                <a:spcPct val="0"/>
              </a:spcBef>
            </a:pPr>
            <a:endParaRPr lang="de-DE" sz="2400" dirty="0">
              <a:solidFill>
                <a:srgbClr val="000000"/>
              </a:solidFill>
              <a:latin typeface="Fuchs" pitchFamily="2" charset="0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863216" y="1181100"/>
            <a:ext cx="2563705" cy="1141338"/>
            <a:chOff x="-544127" y="131777"/>
            <a:chExt cx="3418274" cy="1521785"/>
          </a:xfrm>
        </p:grpSpPr>
        <p:sp>
          <p:nvSpPr>
            <p:cNvPr id="5" name="TextBox 5"/>
            <p:cNvSpPr txBox="1"/>
            <p:nvPr/>
          </p:nvSpPr>
          <p:spPr>
            <a:xfrm>
              <a:off x="-544127" y="131777"/>
              <a:ext cx="3418274" cy="85493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>
                <a:lnSpc>
                  <a:spcPts val="4950"/>
                </a:lnSpc>
              </a:pPr>
              <a:r>
                <a:rPr lang="en-US" sz="4500" spc="-135" dirty="0">
                  <a:solidFill>
                    <a:srgbClr val="E6002D"/>
                  </a:solidFill>
                  <a:latin typeface="Fuchs Black" pitchFamily="2" charset="0"/>
                </a:rPr>
                <a:t>Incentives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-544127" y="986712"/>
              <a:ext cx="3161316" cy="666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850"/>
                </a:lnSpc>
                <a:spcBef>
                  <a:spcPct val="0"/>
                </a:spcBef>
              </a:pPr>
              <a:r>
                <a:rPr lang="en-US" sz="3500" spc="-105" dirty="0">
                  <a:solidFill>
                    <a:srgbClr val="000000"/>
                  </a:solidFill>
                  <a:latin typeface="Fuchs" pitchFamily="2" charset="0"/>
                </a:rPr>
                <a:t>Briefing</a:t>
              </a:r>
            </a:p>
          </p:txBody>
        </p:sp>
      </p:grpSp>
      <p:pic>
        <p:nvPicPr>
          <p:cNvPr id="8" name="Grafik 7" descr="Schließendes Anführungszeichen mit einfarbiger Füllung">
            <a:extLst>
              <a:ext uri="{FF2B5EF4-FFF2-40B4-BE49-F238E27FC236}">
                <a16:creationId xmlns:a16="http://schemas.microsoft.com/office/drawing/2014/main" id="{0AAAA900-7AB2-8C53-B51E-FF1EA548A60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728600" y="-87471"/>
            <a:ext cx="1768733" cy="1768733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89B07D94-474C-FC47-9878-2498D5D247D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230600" y="356296"/>
            <a:ext cx="1667980" cy="88119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0091F2-8F66-4155-BA8C-02964B22C3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CF38569F-A9F8-736E-8361-E55557881900}"/>
              </a:ext>
            </a:extLst>
          </p:cNvPr>
          <p:cNvSpPr/>
          <p:nvPr/>
        </p:nvSpPr>
        <p:spPr>
          <a:xfrm>
            <a:off x="0" y="0"/>
            <a:ext cx="4612968" cy="10287000"/>
          </a:xfrm>
          <a:prstGeom prst="rect">
            <a:avLst/>
          </a:prstGeom>
          <a:solidFill>
            <a:srgbClr val="FFF02D"/>
          </a:solidFill>
        </p:spPr>
        <p:txBody>
          <a:bodyPr/>
          <a:lstStyle/>
          <a:p>
            <a:endParaRPr lang="de-DE" dirty="0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F9371EE7-1CE9-9320-ACB3-977D3B74EC32}"/>
              </a:ext>
            </a:extLst>
          </p:cNvPr>
          <p:cNvSpPr txBox="1"/>
          <p:nvPr/>
        </p:nvSpPr>
        <p:spPr>
          <a:xfrm>
            <a:off x="5497333" y="1181100"/>
            <a:ext cx="11389490" cy="92332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de-DE" sz="2400" b="1" dirty="0">
                <a:solidFill>
                  <a:srgbClr val="000000"/>
                </a:solidFill>
                <a:latin typeface="Fuchs" pitchFamily="2" charset="0"/>
              </a:rPr>
              <a:t>Location: </a:t>
            </a:r>
            <a:r>
              <a:rPr lang="de-DE" sz="2400" dirty="0">
                <a:solidFill>
                  <a:srgbClr val="000000"/>
                </a:solidFill>
                <a:latin typeface="Fuchs" pitchFamily="2" charset="0"/>
              </a:rPr>
              <a:t>Lap (Wolkenwand würde wieder passen – passt zum „Träumen“) oder </a:t>
            </a:r>
            <a:r>
              <a:rPr lang="de-DE" sz="2400" dirty="0" err="1">
                <a:solidFill>
                  <a:srgbClr val="000000"/>
                </a:solidFill>
                <a:latin typeface="Fuchs" pitchFamily="2" charset="0"/>
              </a:rPr>
              <a:t>Contentroom</a:t>
            </a:r>
            <a:endParaRPr lang="de-DE" sz="2400" dirty="0">
              <a:solidFill>
                <a:srgbClr val="000000"/>
              </a:solidFill>
              <a:latin typeface="Fuchs" pitchFamily="2" charset="0"/>
            </a:endParaRPr>
          </a:p>
          <a:p>
            <a:pPr>
              <a:spcBef>
                <a:spcPct val="0"/>
              </a:spcBef>
            </a:pPr>
            <a:endParaRPr lang="de-DE" sz="2400" dirty="0">
              <a:solidFill>
                <a:srgbClr val="000000"/>
              </a:solidFill>
              <a:latin typeface="Fuchs" pitchFamily="2" charset="0"/>
            </a:endParaRPr>
          </a:p>
          <a:p>
            <a:pPr>
              <a:spcBef>
                <a:spcPct val="0"/>
              </a:spcBef>
            </a:pPr>
            <a:r>
              <a:rPr lang="de-DE" sz="2400" b="1" dirty="0">
                <a:solidFill>
                  <a:srgbClr val="000000"/>
                </a:solidFill>
                <a:latin typeface="Fuchs" pitchFamily="2" charset="0"/>
              </a:rPr>
              <a:t>Ansatz: </a:t>
            </a:r>
            <a:r>
              <a:rPr lang="de-DE" sz="2400" dirty="0">
                <a:solidFill>
                  <a:srgbClr val="000000"/>
                </a:solidFill>
                <a:latin typeface="Fuchs" pitchFamily="2" charset="0"/>
              </a:rPr>
              <a:t>„Erst die kleinen Träume. Dann die großen.“</a:t>
            </a:r>
            <a:endParaRPr lang="de-DE" sz="2400" b="1" dirty="0">
              <a:solidFill>
                <a:srgbClr val="000000"/>
              </a:solidFill>
              <a:latin typeface="Fuchs" pitchFamily="2" charset="0"/>
            </a:endParaRPr>
          </a:p>
          <a:p>
            <a:pPr>
              <a:spcBef>
                <a:spcPct val="0"/>
              </a:spcBef>
            </a:pPr>
            <a:r>
              <a:rPr lang="de-DE" sz="2400" b="1" dirty="0">
                <a:solidFill>
                  <a:srgbClr val="000000"/>
                </a:solidFill>
                <a:latin typeface="Fuchs" pitchFamily="2" charset="0"/>
              </a:rPr>
              <a:t>Insight: </a:t>
            </a:r>
            <a:r>
              <a:rPr lang="de-DE" sz="2400" dirty="0">
                <a:solidFill>
                  <a:srgbClr val="000000"/>
                </a:solidFill>
                <a:latin typeface="Fuchs" pitchFamily="2" charset="0"/>
              </a:rPr>
              <a:t>Niemand startet direkt mit dem Traumhaus.</a:t>
            </a:r>
            <a:endParaRPr lang="de-DE" sz="2400" b="1" dirty="0">
              <a:solidFill>
                <a:srgbClr val="000000"/>
              </a:solidFill>
              <a:latin typeface="Fuchs" pitchFamily="2" charset="0"/>
            </a:endParaRPr>
          </a:p>
          <a:p>
            <a:pPr>
              <a:spcBef>
                <a:spcPct val="0"/>
              </a:spcBef>
            </a:pPr>
            <a:r>
              <a:rPr lang="de-DE" sz="2400" b="1" dirty="0">
                <a:solidFill>
                  <a:srgbClr val="000000"/>
                </a:solidFill>
                <a:latin typeface="Fuchs" pitchFamily="2" charset="0"/>
              </a:rPr>
              <a:t>Kernbotschaft: </a:t>
            </a:r>
            <a:r>
              <a:rPr lang="de-DE" sz="2400" dirty="0">
                <a:solidFill>
                  <a:srgbClr val="000000"/>
                </a:solidFill>
                <a:latin typeface="Fuchs" pitchFamily="2" charset="0"/>
              </a:rPr>
              <a:t>Große Träume beginnen mit kleinen Wünschen.</a:t>
            </a:r>
          </a:p>
          <a:p>
            <a:pPr>
              <a:spcBef>
                <a:spcPct val="0"/>
              </a:spcBef>
            </a:pPr>
            <a:endParaRPr lang="de-DE" sz="2400" dirty="0">
              <a:solidFill>
                <a:srgbClr val="000000"/>
              </a:solidFill>
              <a:latin typeface="Fuchs" pitchFamily="2" charset="0"/>
            </a:endParaRPr>
          </a:p>
          <a:p>
            <a:r>
              <a:rPr lang="de-DE" sz="2400" dirty="0">
                <a:solidFill>
                  <a:srgbClr val="000000"/>
                </a:solidFill>
                <a:latin typeface="Fuchs" pitchFamily="2" charset="0"/>
              </a:rPr>
              <a:t>//CI schaut nachdenklich in Kamera. CI spricht: </a:t>
            </a:r>
            <a:r>
              <a:rPr lang="de-DE" sz="2400" dirty="0" err="1">
                <a:solidFill>
                  <a:srgbClr val="000000"/>
                </a:solidFill>
                <a:latin typeface="Fuchs" pitchFamily="2" charset="0"/>
              </a:rPr>
              <a:t>For</a:t>
            </a:r>
            <a:r>
              <a:rPr lang="de-DE" sz="2400" dirty="0">
                <a:solidFill>
                  <a:srgbClr val="000000"/>
                </a:solidFill>
                <a:latin typeface="Fuchs" pitchFamily="2" charset="0"/>
              </a:rPr>
              <a:t> real…</a:t>
            </a:r>
            <a:r>
              <a:rPr lang="de-DE" sz="2400" dirty="0"/>
              <a:t>Ein richtig gemütliches Zimmer wäre schon nice. Irgendwann meine erste eigene Wohnung. Und später vielleicht sogar mein eigenes Zuhause.</a:t>
            </a:r>
            <a:r>
              <a:rPr lang="de-DE" sz="2400" dirty="0">
                <a:latin typeface="Fuchs" pitchFamily="2" charset="0"/>
              </a:rPr>
              <a:t>“</a:t>
            </a:r>
          </a:p>
          <a:p>
            <a:pPr>
              <a:spcBef>
                <a:spcPct val="0"/>
              </a:spcBef>
            </a:pPr>
            <a:r>
              <a:rPr lang="en-US" sz="2400" i="1" dirty="0">
                <a:solidFill>
                  <a:srgbClr val="FF0000"/>
                </a:solidFill>
                <a:latin typeface="Fuchs" pitchFamily="2" charset="0"/>
              </a:rPr>
              <a:t>Ab </a:t>
            </a:r>
            <a:r>
              <a:rPr lang="en-US" sz="2400" i="1" dirty="0" err="1">
                <a:solidFill>
                  <a:srgbClr val="FF0000"/>
                </a:solidFill>
                <a:latin typeface="Fuchs" pitchFamily="2" charset="0"/>
              </a:rPr>
              <a:t>hier</a:t>
            </a:r>
            <a:r>
              <a:rPr lang="en-US" sz="2400" i="1" dirty="0">
                <a:solidFill>
                  <a:srgbClr val="FF0000"/>
                </a:solidFill>
                <a:latin typeface="Fuchs" pitchFamily="2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Fuchs" pitchFamily="2" charset="0"/>
              </a:rPr>
              <a:t>Folgendes</a:t>
            </a:r>
            <a:r>
              <a:rPr lang="en-US" sz="2400" i="1" dirty="0">
                <a:solidFill>
                  <a:srgbClr val="FF0000"/>
                </a:solidFill>
                <a:latin typeface="Fuchs" pitchFamily="2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Fuchs" pitchFamily="2" charset="0"/>
              </a:rPr>
              <a:t>eingeblendet</a:t>
            </a:r>
            <a:r>
              <a:rPr lang="en-US" sz="2400" i="1" dirty="0">
                <a:solidFill>
                  <a:srgbClr val="FF0000"/>
                </a:solidFill>
                <a:latin typeface="Fuchs" pitchFamily="2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Fuchs" pitchFamily="2" charset="0"/>
              </a:rPr>
              <a:t>lassen</a:t>
            </a:r>
            <a:r>
              <a:rPr lang="en-US" sz="2400" i="1" dirty="0">
                <a:solidFill>
                  <a:srgbClr val="FF0000"/>
                </a:solidFill>
                <a:latin typeface="Fuchs" pitchFamily="2" charset="0"/>
              </a:rPr>
              <a:t>:</a:t>
            </a:r>
          </a:p>
          <a:p>
            <a:pPr>
              <a:spcBef>
                <a:spcPct val="0"/>
              </a:spcBef>
            </a:pPr>
            <a:r>
              <a:rPr lang="en-US" sz="2400" dirty="0">
                <a:solidFill>
                  <a:srgbClr val="FF0000"/>
                </a:solidFill>
                <a:latin typeface="Fuchs" pitchFamily="2" charset="0"/>
              </a:rPr>
              <a:t>***</a:t>
            </a:r>
            <a:r>
              <a:rPr lang="en-US" sz="2400" dirty="0" err="1">
                <a:solidFill>
                  <a:srgbClr val="FF0000"/>
                </a:solidFill>
                <a:latin typeface="Fuchs" pitchFamily="2" charset="0"/>
              </a:rPr>
              <a:t>Bildeinblendung</a:t>
            </a:r>
            <a:r>
              <a:rPr lang="en-US" sz="2400" dirty="0">
                <a:solidFill>
                  <a:srgbClr val="FF0000"/>
                </a:solidFill>
                <a:latin typeface="Fuchs" pitchFamily="2" charset="0"/>
              </a:rPr>
              <a:t>: Fuchs </a:t>
            </a:r>
            <a:r>
              <a:rPr lang="en-US" sz="2400" dirty="0" err="1">
                <a:solidFill>
                  <a:srgbClr val="FF0000"/>
                </a:solidFill>
                <a:latin typeface="Fuchs" pitchFamily="2" charset="0"/>
              </a:rPr>
              <a:t>mit</a:t>
            </a:r>
            <a:r>
              <a:rPr lang="en-US" sz="2400" dirty="0">
                <a:solidFill>
                  <a:srgbClr val="FF0000"/>
                </a:solidFill>
                <a:latin typeface="Fuchs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Fuchs" pitchFamily="2" charset="0"/>
              </a:rPr>
              <a:t>Sprechblase</a:t>
            </a:r>
            <a:r>
              <a:rPr lang="en-US" sz="2400" dirty="0">
                <a:solidFill>
                  <a:srgbClr val="FF0000"/>
                </a:solidFill>
                <a:latin typeface="Fuchs" pitchFamily="2" charset="0"/>
              </a:rPr>
              <a:t>***</a:t>
            </a:r>
          </a:p>
          <a:p>
            <a:pPr>
              <a:spcBef>
                <a:spcPct val="0"/>
              </a:spcBef>
            </a:pPr>
            <a:r>
              <a:rPr lang="en-US" sz="2400" dirty="0">
                <a:solidFill>
                  <a:srgbClr val="FF0000"/>
                </a:solidFill>
                <a:latin typeface="Fuchs" pitchFamily="2" charset="0"/>
              </a:rPr>
              <a:t>***</a:t>
            </a:r>
            <a:r>
              <a:rPr lang="en-US" sz="2400" dirty="0" err="1">
                <a:solidFill>
                  <a:srgbClr val="FF0000"/>
                </a:solidFill>
                <a:latin typeface="Fuchs" pitchFamily="2" charset="0"/>
              </a:rPr>
              <a:t>Sprechblasentext</a:t>
            </a:r>
            <a:r>
              <a:rPr lang="en-US" sz="2400" dirty="0">
                <a:solidFill>
                  <a:srgbClr val="FF0000"/>
                </a:solidFill>
                <a:latin typeface="Fuchs" pitchFamily="2" charset="0"/>
              </a:rPr>
              <a:t>: </a:t>
            </a:r>
            <a:r>
              <a:rPr lang="en-US" sz="2400" dirty="0" err="1">
                <a:solidFill>
                  <a:srgbClr val="FF0000"/>
                </a:solidFill>
                <a:latin typeface="Fuchs" pitchFamily="2" charset="0"/>
              </a:rPr>
              <a:t>Jetzt</a:t>
            </a:r>
            <a:r>
              <a:rPr lang="en-US" sz="2400" dirty="0">
                <a:solidFill>
                  <a:srgbClr val="FF0000"/>
                </a:solidFill>
                <a:latin typeface="Fuchs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Fuchs" pitchFamily="2" charset="0"/>
              </a:rPr>
              <a:t>Bausparvertrag</a:t>
            </a:r>
            <a:r>
              <a:rPr lang="en-US" sz="2400" dirty="0">
                <a:solidFill>
                  <a:srgbClr val="FF0000"/>
                </a:solidFill>
                <a:latin typeface="Fuchs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Fuchs" pitchFamily="2" charset="0"/>
              </a:rPr>
              <a:t>abschließen</a:t>
            </a:r>
            <a:r>
              <a:rPr lang="en-US" sz="2400" dirty="0">
                <a:solidFill>
                  <a:srgbClr val="FF0000"/>
                </a:solidFill>
                <a:latin typeface="Fuchs" pitchFamily="2" charset="0"/>
              </a:rPr>
              <a:t> &amp; </a:t>
            </a:r>
            <a:r>
              <a:rPr lang="en-US" sz="2400" dirty="0" err="1">
                <a:solidFill>
                  <a:srgbClr val="FF0000"/>
                </a:solidFill>
                <a:latin typeface="Fuchs" pitchFamily="2" charset="0"/>
              </a:rPr>
              <a:t>Geschenk</a:t>
            </a:r>
            <a:r>
              <a:rPr lang="en-US" sz="2400" dirty="0">
                <a:solidFill>
                  <a:srgbClr val="FF0000"/>
                </a:solidFill>
                <a:latin typeface="Fuchs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Fuchs" pitchFamily="2" charset="0"/>
              </a:rPr>
              <a:t>auswählen</a:t>
            </a:r>
            <a:r>
              <a:rPr lang="en-US" sz="2400" dirty="0">
                <a:solidFill>
                  <a:srgbClr val="FF0000"/>
                </a:solidFill>
                <a:latin typeface="Fuchs" pitchFamily="2" charset="0"/>
              </a:rPr>
              <a:t>***</a:t>
            </a:r>
          </a:p>
          <a:p>
            <a:pPr>
              <a:spcBef>
                <a:spcPct val="0"/>
              </a:spcBef>
            </a:pPr>
            <a:endParaRPr lang="en-US" sz="2400" dirty="0">
              <a:solidFill>
                <a:srgbClr val="FF0000"/>
              </a:solidFill>
              <a:latin typeface="Fuchs" pitchFamily="2" charset="0"/>
            </a:endParaRPr>
          </a:p>
          <a:p>
            <a:pPr>
              <a:spcBef>
                <a:spcPct val="0"/>
              </a:spcBef>
            </a:pPr>
            <a:r>
              <a:rPr lang="de-DE" sz="2400" dirty="0">
                <a:latin typeface="Fuchs" pitchFamily="2" charset="0"/>
              </a:rPr>
              <a:t>//CI spricht: „Manche Träume erfüllen sich schneller.“</a:t>
            </a:r>
            <a:endParaRPr lang="en-US" sz="2400" dirty="0">
              <a:solidFill>
                <a:srgbClr val="FF0000"/>
              </a:solidFill>
              <a:latin typeface="Fuchs" pitchFamily="2" charset="0"/>
            </a:endParaRPr>
          </a:p>
          <a:p>
            <a:pPr>
              <a:spcBef>
                <a:spcPct val="0"/>
              </a:spcBef>
            </a:pPr>
            <a:r>
              <a:rPr lang="en-US" sz="2400" dirty="0">
                <a:solidFill>
                  <a:srgbClr val="FF0000"/>
                </a:solidFill>
                <a:latin typeface="Fuchs" pitchFamily="2" charset="0"/>
              </a:rPr>
              <a:t>***</a:t>
            </a:r>
            <a:r>
              <a:rPr lang="en-US" sz="2400" dirty="0" err="1">
                <a:solidFill>
                  <a:srgbClr val="FF0000"/>
                </a:solidFill>
                <a:latin typeface="Fuchs" pitchFamily="2" charset="0"/>
              </a:rPr>
              <a:t>Einblendung</a:t>
            </a:r>
            <a:r>
              <a:rPr lang="en-US" sz="2400" dirty="0">
                <a:solidFill>
                  <a:srgbClr val="FF0000"/>
                </a:solidFill>
                <a:latin typeface="Fuchs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Fuchs" pitchFamily="2" charset="0"/>
              </a:rPr>
              <a:t>Auswahl</a:t>
            </a:r>
            <a:r>
              <a:rPr lang="en-US" sz="2400" dirty="0">
                <a:solidFill>
                  <a:srgbClr val="FF0000"/>
                </a:solidFill>
                <a:latin typeface="Fuchs" pitchFamily="2" charset="0"/>
              </a:rPr>
              <a:t> an </a:t>
            </a:r>
            <a:r>
              <a:rPr lang="en-US" sz="2400" dirty="0" err="1">
                <a:solidFill>
                  <a:srgbClr val="FF0000"/>
                </a:solidFill>
                <a:latin typeface="Fuchs" pitchFamily="2" charset="0"/>
              </a:rPr>
              <a:t>Geschenken</a:t>
            </a:r>
            <a:r>
              <a:rPr lang="en-US" sz="2400" dirty="0">
                <a:solidFill>
                  <a:srgbClr val="FF0000"/>
                </a:solidFill>
                <a:latin typeface="Fuchs" pitchFamily="2" charset="0"/>
              </a:rPr>
              <a:t>: </a:t>
            </a:r>
            <a:r>
              <a:rPr lang="en-US" sz="2400" dirty="0" err="1">
                <a:solidFill>
                  <a:srgbClr val="FF0000"/>
                </a:solidFill>
                <a:latin typeface="Fuchs" pitchFamily="2" charset="0"/>
              </a:rPr>
              <a:t>Kopfhörer</a:t>
            </a:r>
            <a:r>
              <a:rPr lang="en-US" sz="2400" dirty="0">
                <a:solidFill>
                  <a:srgbClr val="FF0000"/>
                </a:solidFill>
                <a:latin typeface="Fuchs" pitchFamily="2" charset="0"/>
              </a:rPr>
              <a:t>, Espresso-Set, </a:t>
            </a:r>
            <a:r>
              <a:rPr lang="en-US" sz="2400" dirty="0" err="1">
                <a:solidFill>
                  <a:srgbClr val="FF0000"/>
                </a:solidFill>
                <a:latin typeface="Fuchs" pitchFamily="2" charset="0"/>
              </a:rPr>
              <a:t>Werkzeugkoffer</a:t>
            </a:r>
            <a:r>
              <a:rPr lang="en-US" sz="2400" dirty="0">
                <a:solidFill>
                  <a:srgbClr val="FF0000"/>
                </a:solidFill>
                <a:latin typeface="Fuchs" pitchFamily="2" charset="0"/>
              </a:rPr>
              <a:t>, etc.***</a:t>
            </a:r>
          </a:p>
          <a:p>
            <a:r>
              <a:rPr lang="de-DE" sz="2400" dirty="0">
                <a:solidFill>
                  <a:srgbClr val="FF0000"/>
                </a:solidFill>
                <a:latin typeface="Fuchs" pitchFamily="2" charset="0"/>
              </a:rPr>
              <a:t>***Texteinblendung: Erst die kleinen Träume.***</a:t>
            </a:r>
          </a:p>
          <a:p>
            <a:pPr>
              <a:spcBef>
                <a:spcPct val="0"/>
              </a:spcBef>
            </a:pPr>
            <a:endParaRPr lang="de-DE" sz="2400" dirty="0">
              <a:solidFill>
                <a:srgbClr val="FF0000"/>
              </a:solidFill>
              <a:latin typeface="Fuchs" pitchFamily="2" charset="0"/>
            </a:endParaRPr>
          </a:p>
          <a:p>
            <a:pPr>
              <a:spcBef>
                <a:spcPct val="0"/>
              </a:spcBef>
            </a:pPr>
            <a:r>
              <a:rPr lang="de-DE" sz="2400" dirty="0">
                <a:latin typeface="Fuchs" pitchFamily="2" charset="0"/>
              </a:rPr>
              <a:t>//CI spricht: „Für die großen braucht es einfach nur einen Plan.“</a:t>
            </a:r>
            <a:endParaRPr lang="en-US" sz="2400" dirty="0">
              <a:solidFill>
                <a:srgbClr val="FF0000"/>
              </a:solidFill>
              <a:latin typeface="Fuchs" pitchFamily="2" charset="0"/>
            </a:endParaRPr>
          </a:p>
          <a:p>
            <a:pPr>
              <a:spcBef>
                <a:spcPct val="0"/>
              </a:spcBef>
            </a:pPr>
            <a:r>
              <a:rPr lang="de-DE" sz="2400" dirty="0">
                <a:solidFill>
                  <a:srgbClr val="FF0000"/>
                </a:solidFill>
                <a:latin typeface="Fuchs" pitchFamily="2" charset="0"/>
              </a:rPr>
              <a:t>***Texteinblendung: Dann die großen. </a:t>
            </a:r>
            <a:r>
              <a:rPr lang="de-DE" sz="2400" dirty="0" err="1">
                <a:solidFill>
                  <a:srgbClr val="FF0000"/>
                </a:solidFill>
                <a:latin typeface="Fuchs" pitchFamily="2" charset="0"/>
              </a:rPr>
              <a:t>Let‘s</a:t>
            </a:r>
            <a:r>
              <a:rPr lang="de-DE" sz="2400" dirty="0">
                <a:solidFill>
                  <a:srgbClr val="FF0000"/>
                </a:solidFill>
                <a:latin typeface="Fuchs" pitchFamily="2" charset="0"/>
              </a:rPr>
              <a:t> #MakeItReal***</a:t>
            </a:r>
          </a:p>
          <a:p>
            <a:pPr>
              <a:spcBef>
                <a:spcPct val="0"/>
              </a:spcBef>
            </a:pPr>
            <a:endParaRPr lang="en-US" sz="2400" dirty="0">
              <a:solidFill>
                <a:srgbClr val="FF0000"/>
              </a:solidFill>
              <a:latin typeface="Fuchs" pitchFamily="2" charset="0"/>
            </a:endParaRPr>
          </a:p>
          <a:p>
            <a:pPr>
              <a:spcBef>
                <a:spcPct val="0"/>
              </a:spcBef>
            </a:pPr>
            <a:r>
              <a:rPr lang="en-US" sz="2400" dirty="0" err="1">
                <a:latin typeface="Fuchs" pitchFamily="2" charset="0"/>
              </a:rPr>
              <a:t>Weitere</a:t>
            </a:r>
            <a:r>
              <a:rPr lang="en-US" sz="2400" dirty="0">
                <a:latin typeface="Fuchs" pitchFamily="2" charset="0"/>
              </a:rPr>
              <a:t> </a:t>
            </a:r>
            <a:r>
              <a:rPr lang="en-US" sz="2400" dirty="0" err="1">
                <a:latin typeface="Fuchs" pitchFamily="2" charset="0"/>
              </a:rPr>
              <a:t>Infos</a:t>
            </a:r>
            <a:r>
              <a:rPr lang="en-US" sz="2400" dirty="0">
                <a:latin typeface="Fuchs" pitchFamily="2" charset="0"/>
              </a:rPr>
              <a:t> in der Caption </a:t>
            </a:r>
            <a:r>
              <a:rPr lang="en-US" sz="2400" dirty="0" err="1">
                <a:latin typeface="Fuchs" pitchFamily="2" charset="0"/>
              </a:rPr>
              <a:t>aufführen</a:t>
            </a:r>
            <a:r>
              <a:rPr lang="en-US" sz="2400" dirty="0">
                <a:latin typeface="Fuchs" pitchFamily="2" charset="0"/>
              </a:rPr>
              <a:t>: Alter, </a:t>
            </a:r>
            <a:r>
              <a:rPr lang="en-US" sz="2400" dirty="0" err="1">
                <a:latin typeface="Fuchs" pitchFamily="2" charset="0"/>
              </a:rPr>
              <a:t>Aktionszeitraum</a:t>
            </a:r>
            <a:r>
              <a:rPr lang="en-US" sz="2400" dirty="0">
                <a:latin typeface="Fuchs" pitchFamily="2" charset="0"/>
              </a:rPr>
              <a:t>, </a:t>
            </a:r>
            <a:r>
              <a:rPr lang="en-US" sz="2400" dirty="0" err="1">
                <a:latin typeface="Fuchs" pitchFamily="2" charset="0"/>
              </a:rPr>
              <a:t>Plattformlog</a:t>
            </a:r>
            <a:r>
              <a:rPr lang="en-US" sz="2400" dirty="0">
                <a:latin typeface="Fuchs" pitchFamily="2" charset="0"/>
              </a:rPr>
              <a:t> (</a:t>
            </a:r>
            <a:r>
              <a:rPr lang="en-US" sz="2400" dirty="0" err="1">
                <a:latin typeface="Fuchs" pitchFamily="2" charset="0"/>
              </a:rPr>
              <a:t>Hinweis</a:t>
            </a:r>
            <a:r>
              <a:rPr lang="en-US" sz="2400" dirty="0">
                <a:latin typeface="Fuchs" pitchFamily="2" charset="0"/>
              </a:rPr>
              <a:t> auf </a:t>
            </a:r>
            <a:r>
              <a:rPr lang="en-US" sz="2400" dirty="0" err="1">
                <a:latin typeface="Fuchs" pitchFamily="2" charset="0"/>
              </a:rPr>
              <a:t>Verlinkung</a:t>
            </a:r>
            <a:r>
              <a:rPr lang="en-US" sz="2400" dirty="0">
                <a:latin typeface="Fuchs" pitchFamily="2" charset="0"/>
              </a:rPr>
              <a:t> in Bio) </a:t>
            </a:r>
            <a:r>
              <a:rPr lang="en-US" sz="2400" dirty="0" err="1">
                <a:latin typeface="Fuchs" pitchFamily="2" charset="0"/>
              </a:rPr>
              <a:t>usw</a:t>
            </a:r>
            <a:r>
              <a:rPr lang="en-US" sz="2400" dirty="0">
                <a:latin typeface="Fuchs" pitchFamily="2" charset="0"/>
              </a:rPr>
              <a:t>. </a:t>
            </a:r>
            <a:r>
              <a:rPr lang="de-DE" sz="2400" dirty="0"/>
              <a:t>LP verlinken </a:t>
            </a:r>
            <a:r>
              <a:rPr lang="de-DE" sz="2400" dirty="0">
                <a:hlinkClick r:id="rId2" tooltip="https://www.schwaebisch-hall.de/wohnsinn"/>
              </a:rPr>
              <a:t>www.schwaebisch-hall.de/wohnsinn</a:t>
            </a:r>
            <a:endParaRPr lang="de-DE" sz="2400" dirty="0">
              <a:solidFill>
                <a:srgbClr val="000000"/>
              </a:solidFill>
              <a:latin typeface="Fuchs" pitchFamily="2" charset="0"/>
            </a:endParaRPr>
          </a:p>
          <a:p>
            <a:pPr>
              <a:spcBef>
                <a:spcPct val="0"/>
              </a:spcBef>
            </a:pPr>
            <a:endParaRPr lang="en-US" sz="2400" dirty="0">
              <a:latin typeface="Fuchs" pitchFamily="2" charset="0"/>
            </a:endParaRPr>
          </a:p>
        </p:txBody>
      </p:sp>
      <p:pic>
        <p:nvPicPr>
          <p:cNvPr id="8" name="Grafik 7" descr="Schließendes Anführungszeichen mit einfarbiger Füllung">
            <a:extLst>
              <a:ext uri="{FF2B5EF4-FFF2-40B4-BE49-F238E27FC236}">
                <a16:creationId xmlns:a16="http://schemas.microsoft.com/office/drawing/2014/main" id="{F6830C7E-5FF3-CD45-ECA8-F442F8EE96D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28600" y="-87471"/>
            <a:ext cx="1768733" cy="1768733"/>
          </a:xfrm>
          <a:prstGeom prst="rect">
            <a:avLst/>
          </a:prstGeom>
        </p:spPr>
      </p:pic>
      <p:grpSp>
        <p:nvGrpSpPr>
          <p:cNvPr id="7" name="Group 4">
            <a:extLst>
              <a:ext uri="{FF2B5EF4-FFF2-40B4-BE49-F238E27FC236}">
                <a16:creationId xmlns:a16="http://schemas.microsoft.com/office/drawing/2014/main" id="{92E87A88-F21C-019B-1544-B8CECFCCEB4C}"/>
              </a:ext>
            </a:extLst>
          </p:cNvPr>
          <p:cNvGrpSpPr/>
          <p:nvPr/>
        </p:nvGrpSpPr>
        <p:grpSpPr>
          <a:xfrm>
            <a:off x="863216" y="1181100"/>
            <a:ext cx="2563705" cy="1141338"/>
            <a:chOff x="-544127" y="131777"/>
            <a:chExt cx="3418274" cy="1521785"/>
          </a:xfrm>
        </p:grpSpPr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528E63AE-A66A-BB20-05FD-059CA9D09E69}"/>
                </a:ext>
              </a:extLst>
            </p:cNvPr>
            <p:cNvSpPr txBox="1"/>
            <p:nvPr/>
          </p:nvSpPr>
          <p:spPr>
            <a:xfrm>
              <a:off x="-544127" y="131777"/>
              <a:ext cx="3418274" cy="85493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>
                <a:lnSpc>
                  <a:spcPts val="4950"/>
                </a:lnSpc>
              </a:pPr>
              <a:r>
                <a:rPr lang="en-US" sz="4500" spc="-135" dirty="0">
                  <a:solidFill>
                    <a:srgbClr val="E6002D"/>
                  </a:solidFill>
                  <a:latin typeface="Fuchs Black" pitchFamily="2" charset="0"/>
                </a:rPr>
                <a:t>Incentives</a:t>
              </a:r>
            </a:p>
          </p:txBody>
        </p:sp>
        <p:sp>
          <p:nvSpPr>
            <p:cNvPr id="10" name="TextBox 6">
              <a:extLst>
                <a:ext uri="{FF2B5EF4-FFF2-40B4-BE49-F238E27FC236}">
                  <a16:creationId xmlns:a16="http://schemas.microsoft.com/office/drawing/2014/main" id="{55C705FD-E392-AC87-7412-146134FD9591}"/>
                </a:ext>
              </a:extLst>
            </p:cNvPr>
            <p:cNvSpPr txBox="1"/>
            <p:nvPr/>
          </p:nvSpPr>
          <p:spPr>
            <a:xfrm>
              <a:off x="-544127" y="986712"/>
              <a:ext cx="3161316" cy="666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850"/>
                </a:lnSpc>
                <a:spcBef>
                  <a:spcPct val="0"/>
                </a:spcBef>
              </a:pPr>
              <a:r>
                <a:rPr lang="en-US" sz="3500" spc="-105" dirty="0">
                  <a:solidFill>
                    <a:srgbClr val="000000"/>
                  </a:solidFill>
                  <a:latin typeface="Fuchs" pitchFamily="2" charset="0"/>
                </a:rPr>
                <a:t>Briefing</a:t>
              </a:r>
            </a:p>
          </p:txBody>
        </p:sp>
      </p:grpSp>
      <p:pic>
        <p:nvPicPr>
          <p:cNvPr id="11" name="Grafik 10">
            <a:extLst>
              <a:ext uri="{FF2B5EF4-FFF2-40B4-BE49-F238E27FC236}">
                <a16:creationId xmlns:a16="http://schemas.microsoft.com/office/drawing/2014/main" id="{84FCDB9C-0C82-A510-969C-328D92063A9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230600" y="356296"/>
            <a:ext cx="1667980" cy="881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865125"/>
      </p:ext>
    </p:extLst>
  </p:cSld>
  <p:clrMapOvr>
    <a:masterClrMapping/>
  </p:clrMapOvr>
</p:sld>
</file>

<file path=ppt/theme/theme1.xml><?xml version="1.0" encoding="utf-8"?>
<a:theme xmlns:a="http://schemas.openxmlformats.org/drawingml/2006/main" name="Wohnies_CI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hnies_CIs" id="{67CB04CF-C359-479B-B176-E019BBF05B78}" vid="{F3A55EA0-DFDB-48CE-910F-609D51C2593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Wohnies_CIs</Template>
  <TotalTime>0</TotalTime>
  <Words>279</Words>
  <Application>Microsoft Office PowerPoint</Application>
  <PresentationFormat>Benutzerdefiniert</PresentationFormat>
  <Paragraphs>29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7" baseType="lpstr">
      <vt:lpstr>Arial</vt:lpstr>
      <vt:lpstr>Fuchs Black</vt:lpstr>
      <vt:lpstr>Fuchs</vt:lpstr>
      <vt:lpstr>Calibri</vt:lpstr>
      <vt:lpstr>Wohnies_CIs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01</dc:title>
  <dc:creator>Hanna Seitz, MAC-CC</dc:creator>
  <cp:lastModifiedBy>Sophie Jacoby, MAC-MOM</cp:lastModifiedBy>
  <cp:revision>19</cp:revision>
  <dcterms:created xsi:type="dcterms:W3CDTF">2006-08-16T00:00:00Z</dcterms:created>
  <dcterms:modified xsi:type="dcterms:W3CDTF">2026-06-11T08:59:55Z</dcterms:modified>
  <dc:identifier>DAF0sVywPng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122b1c8-5473-4dd7-bc25-cbc3cc84827d_Enabled">
    <vt:lpwstr>true</vt:lpwstr>
  </property>
  <property fmtid="{D5CDD505-2E9C-101B-9397-08002B2CF9AE}" pid="3" name="MSIP_Label_d122b1c8-5473-4dd7-bc25-cbc3cc84827d_SetDate">
    <vt:lpwstr>2023-11-20T10:22:20Z</vt:lpwstr>
  </property>
  <property fmtid="{D5CDD505-2E9C-101B-9397-08002B2CF9AE}" pid="4" name="MSIP_Label_d122b1c8-5473-4dd7-bc25-cbc3cc84827d_Method">
    <vt:lpwstr>Standard</vt:lpwstr>
  </property>
  <property fmtid="{D5CDD505-2E9C-101B-9397-08002B2CF9AE}" pid="5" name="MSIP_Label_d122b1c8-5473-4dd7-bc25-cbc3cc84827d_Name">
    <vt:lpwstr>SHG-Intern</vt:lpwstr>
  </property>
  <property fmtid="{D5CDD505-2E9C-101B-9397-08002B2CF9AE}" pid="6" name="MSIP_Label_d122b1c8-5473-4dd7-bc25-cbc3cc84827d_SiteId">
    <vt:lpwstr>bc975425-3282-4beb-ad12-1cc18b1d7039</vt:lpwstr>
  </property>
  <property fmtid="{D5CDD505-2E9C-101B-9397-08002B2CF9AE}" pid="7" name="MSIP_Label_d122b1c8-5473-4dd7-bc25-cbc3cc84827d_ActionId">
    <vt:lpwstr>e1d4e2fe-a889-4c3d-941f-434ade09368c</vt:lpwstr>
  </property>
  <property fmtid="{D5CDD505-2E9C-101B-9397-08002B2CF9AE}" pid="8" name="MSIP_Label_d122b1c8-5473-4dd7-bc25-cbc3cc84827d_ContentBits">
    <vt:lpwstr>0</vt:lpwstr>
  </property>
</Properties>
</file>